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7" r:id="rId3"/>
    <p:sldId id="284" r:id="rId4"/>
    <p:sldId id="412" r:id="rId5"/>
    <p:sldId id="424" r:id="rId6"/>
    <p:sldId id="427" r:id="rId7"/>
    <p:sldId id="382" r:id="rId8"/>
    <p:sldId id="425" r:id="rId9"/>
    <p:sldId id="426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28" r:id="rId19"/>
    <p:sldId id="437" r:id="rId20"/>
    <p:sldId id="438" r:id="rId21"/>
    <p:sldId id="441" r:id="rId22"/>
    <p:sldId id="439" r:id="rId23"/>
    <p:sldId id="440" r:id="rId24"/>
    <p:sldId id="442" r:id="rId25"/>
    <p:sldId id="443" r:id="rId26"/>
    <p:sldId id="444" r:id="rId27"/>
    <p:sldId id="445" r:id="rId28"/>
    <p:sldId id="446" r:id="rId29"/>
    <p:sldId id="447" r:id="rId30"/>
    <p:sldId id="449" r:id="rId31"/>
    <p:sldId id="448" r:id="rId32"/>
    <p:sldId id="451" r:id="rId33"/>
    <p:sldId id="452" r:id="rId34"/>
    <p:sldId id="454" r:id="rId35"/>
    <p:sldId id="453" r:id="rId36"/>
    <p:sldId id="455" r:id="rId37"/>
    <p:sldId id="456" r:id="rId3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3D"/>
    <a:srgbClr val="0176DE"/>
    <a:srgbClr val="595959"/>
    <a:srgbClr val="000000"/>
    <a:srgbClr val="FFC0C2"/>
    <a:srgbClr val="BAD2E9"/>
    <a:srgbClr val="FAB030"/>
    <a:srgbClr val="42454A"/>
    <a:srgbClr val="E5521F"/>
    <a:srgbClr val="2FA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5" autoAdjust="0"/>
    <p:restoredTop sz="96238" autoAdjust="0"/>
  </p:normalViewPr>
  <p:slideViewPr>
    <p:cSldViewPr snapToGrid="0">
      <p:cViewPr varScale="1">
        <p:scale>
          <a:sx n="85" d="100"/>
          <a:sy n="85" d="100"/>
        </p:scale>
        <p:origin x="102" y="5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9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09-08-2023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828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rrettgman.github.io/rmarkdown/index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dit.io/app" TargetMode="External"/><Relationship Id="rId2" Type="http://schemas.openxmlformats.org/officeDocument/2006/relationships/hyperlink" Target="https://www.markdownguide.org/cheat-sheet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yihui.org/xaringan/#1" TargetMode="External"/><Relationship Id="rId2" Type="http://schemas.openxmlformats.org/officeDocument/2006/relationships/hyperlink" Target="https://garrettgman.github.io/rmarkdown/format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pkgs.rstudio.com/flexdashboard/" TargetMode="External"/><Relationship Id="rId4" Type="http://schemas.openxmlformats.org/officeDocument/2006/relationships/hyperlink" Target="https://quarto.org/docs/presentations/revealj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quarto.org/docs/tools/jupyter-lab.html" TargetMode="External"/><Relationship Id="rId2" Type="http://schemas.openxmlformats.org/officeDocument/2006/relationships/hyperlink" Target="https://rstudio.github.io/reticulate/articles/r_markdown.html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kunst.com/indicadores-financieros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7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Dashboard 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Rmarkdown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Quarto 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Shiny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Tipo Estratégico</a:t>
            </a:r>
            <a:endParaRPr lang="es-ES" sz="20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896ECC-0ADF-69D4-B2A0-F4B34F490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47" y="1518610"/>
            <a:ext cx="5706705" cy="44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9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Tipo Operacional</a:t>
            </a:r>
            <a:endParaRPr lang="es-ES" sz="20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21785F-C302-829C-5BE1-5B30EF20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660" y="1917291"/>
            <a:ext cx="8658680" cy="388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2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Tipo Analítico</a:t>
            </a:r>
            <a:endParaRPr lang="es-ES" sz="2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1C848B-7614-A46E-83D3-79F0698AC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53" y="1518610"/>
            <a:ext cx="7990093" cy="45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9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Elementos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8B2CD1-7B38-4C02-1ED4-121C0812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17" y="1518610"/>
            <a:ext cx="6995583" cy="42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7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F561A52-CCD1-9710-7322-F670778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17" y="1518610"/>
            <a:ext cx="6995583" cy="42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</a:t>
            </a:r>
            <a:r>
              <a:rPr lang="es-ES" sz="3200" dirty="0"/>
              <a:t>Elementos → </a:t>
            </a:r>
            <a:r>
              <a:rPr lang="es-ES" sz="3200" b="1" dirty="0"/>
              <a:t>Gráficos/Tablas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63D1B2E-1C07-8DE1-1A74-662D709AF454}"/>
              </a:ext>
            </a:extLst>
          </p:cNvPr>
          <p:cNvSpPr/>
          <p:nvPr/>
        </p:nvSpPr>
        <p:spPr>
          <a:xfrm>
            <a:off x="6716889" y="3697470"/>
            <a:ext cx="4365978" cy="10837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153B31-A5BE-E8C7-1F50-9B4D03961EE4}"/>
              </a:ext>
            </a:extLst>
          </p:cNvPr>
          <p:cNvSpPr txBox="1"/>
          <p:nvPr/>
        </p:nvSpPr>
        <p:spPr>
          <a:xfrm>
            <a:off x="733302" y="1624610"/>
            <a:ext cx="4132209" cy="2948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Representar datos numéricos de manera visual para explorar tendencias, relaciones, </a:t>
            </a:r>
            <a:r>
              <a:rPr lang="es-ES" dirty="0" err="1"/>
              <a:t>outliers</a:t>
            </a:r>
            <a:r>
              <a:rPr lang="es-ES" dirty="0"/>
              <a:t> (</a:t>
            </a:r>
            <a:r>
              <a:rPr lang="es-ES" dirty="0" err="1"/>
              <a:t>why</a:t>
            </a:r>
            <a:r>
              <a:rPr lang="es-ES" dirty="0"/>
              <a:t>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Tablas ayudan a conocer el dato detallado de forma tabular.</a:t>
            </a:r>
          </a:p>
        </p:txBody>
      </p:sp>
    </p:spTree>
    <p:extLst>
      <p:ext uri="{BB962C8B-B14F-4D97-AF65-F5344CB8AC3E}">
        <p14:creationId xmlns:p14="http://schemas.microsoft.com/office/powerpoint/2010/main" val="203215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F561A52-CCD1-9710-7322-F670778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17" y="1518610"/>
            <a:ext cx="6995583" cy="42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</a:t>
            </a:r>
            <a:r>
              <a:rPr lang="es-ES" sz="3200" dirty="0"/>
              <a:t>Elementos → </a:t>
            </a:r>
            <a:r>
              <a:rPr lang="es-ES" sz="3200" b="1" dirty="0"/>
              <a:t>Hero Boxes </a:t>
            </a:r>
            <a:r>
              <a:rPr lang="es-ES" sz="3200" dirty="0"/>
              <a:t>(</a:t>
            </a:r>
            <a:r>
              <a:rPr lang="es-ES" sz="3200" dirty="0" err="1"/>
              <a:t>value</a:t>
            </a:r>
            <a:r>
              <a:rPr lang="es-ES" sz="3200" dirty="0"/>
              <a:t> boxes)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63D1B2E-1C07-8DE1-1A74-662D709AF454}"/>
              </a:ext>
            </a:extLst>
          </p:cNvPr>
          <p:cNvSpPr/>
          <p:nvPr/>
        </p:nvSpPr>
        <p:spPr>
          <a:xfrm>
            <a:off x="6770511" y="2560756"/>
            <a:ext cx="2057400" cy="10837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153B31-A5BE-E8C7-1F50-9B4D03961EE4}"/>
              </a:ext>
            </a:extLst>
          </p:cNvPr>
          <p:cNvSpPr txBox="1"/>
          <p:nvPr/>
        </p:nvSpPr>
        <p:spPr>
          <a:xfrm>
            <a:off x="733302" y="1624610"/>
            <a:ext cx="4259915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Cuadros con fuente prominente para resaltar valores de métricas claves o mensajes importantes.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recomienda a este número dar contexto: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Unidad de medida.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Que tan diferente es respecto a otro (mes anterior, esperado, base, </a:t>
            </a:r>
            <a:r>
              <a:rPr lang="es-ES" dirty="0" err="1"/>
              <a:t>etc</a:t>
            </a:r>
            <a:r>
              <a:rPr lang="es-ES" dirty="0"/>
              <a:t>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Poco decimales</a:t>
            </a:r>
            <a:r>
              <a:rPr lang="es-ES" sz="1100" dirty="0"/>
              <a:t>(dígitos 1.000.000 vs 1M).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137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F561A52-CCD1-9710-7322-F670778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17" y="1518610"/>
            <a:ext cx="6995583" cy="42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</a:t>
            </a:r>
            <a:r>
              <a:rPr lang="es-ES" sz="3200" dirty="0"/>
              <a:t>Elementos → </a:t>
            </a:r>
            <a:r>
              <a:rPr lang="es-ES" sz="3200" b="1" dirty="0" err="1"/>
              <a:t>Sidebars</a:t>
            </a:r>
            <a:r>
              <a:rPr lang="es-ES" sz="3200" b="1" dirty="0"/>
              <a:t> </a:t>
            </a:r>
            <a:r>
              <a:rPr lang="es-ES" sz="3200" dirty="0"/>
              <a:t>(Panel Lateral)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63D1B2E-1C07-8DE1-1A74-662D709AF454}"/>
              </a:ext>
            </a:extLst>
          </p:cNvPr>
          <p:cNvSpPr/>
          <p:nvPr/>
        </p:nvSpPr>
        <p:spPr>
          <a:xfrm>
            <a:off x="5915379" y="2348089"/>
            <a:ext cx="812800" cy="285608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153B31-A5BE-E8C7-1F50-9B4D03961EE4}"/>
              </a:ext>
            </a:extLst>
          </p:cNvPr>
          <p:cNvSpPr txBox="1"/>
          <p:nvPr/>
        </p:nvSpPr>
        <p:spPr>
          <a:xfrm>
            <a:off x="733302" y="1624610"/>
            <a:ext cx="4259915" cy="2948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Elemento para ayudar organización de la información: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Enlaces a otra información.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Información relevante.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Colocar inputs: selectores, </a:t>
            </a:r>
            <a:r>
              <a:rPr lang="es-ES" dirty="0" err="1"/>
              <a:t>checkboxs</a:t>
            </a:r>
            <a:r>
              <a:rPr lang="es-E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89564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F561A52-CCD1-9710-7322-F670778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17" y="1518610"/>
            <a:ext cx="6995583" cy="42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</a:t>
            </a:r>
            <a:r>
              <a:rPr lang="es-ES" sz="3200" dirty="0"/>
              <a:t>Elementos → </a:t>
            </a:r>
            <a:r>
              <a:rPr lang="es-ES" sz="3200" b="1" dirty="0" err="1"/>
              <a:t>Navbar</a:t>
            </a:r>
            <a:r>
              <a:rPr lang="es-ES" sz="3200" b="1" dirty="0"/>
              <a:t> </a:t>
            </a:r>
            <a:r>
              <a:rPr lang="es-ES" sz="2400" dirty="0"/>
              <a:t>(Barra de Navegación)</a:t>
            </a:r>
            <a:endParaRPr lang="es-ES" sz="32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63D1B2E-1C07-8DE1-1A74-662D709AF454}"/>
              </a:ext>
            </a:extLst>
          </p:cNvPr>
          <p:cNvSpPr/>
          <p:nvPr/>
        </p:nvSpPr>
        <p:spPr>
          <a:xfrm>
            <a:off x="5908083" y="2143067"/>
            <a:ext cx="5174783" cy="21631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153B31-A5BE-E8C7-1F50-9B4D03961EE4}"/>
              </a:ext>
            </a:extLst>
          </p:cNvPr>
          <p:cNvSpPr txBox="1"/>
          <p:nvPr/>
        </p:nvSpPr>
        <p:spPr>
          <a:xfrm>
            <a:off x="733302" y="1624610"/>
            <a:ext cx="4259915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Barra usualmente superior para organizar secciones del </a:t>
            </a:r>
            <a:r>
              <a:rPr lang="es-ES" dirty="0" err="1"/>
              <a:t>dashboard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559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Herramientas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861713" y="1650944"/>
            <a:ext cx="10092742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Existen varias herramientas: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Interfaces gráficas: </a:t>
            </a:r>
            <a:r>
              <a:rPr lang="es-ES" dirty="0" err="1"/>
              <a:t>PowerBI</a:t>
            </a:r>
            <a:r>
              <a:rPr lang="es-ES" dirty="0"/>
              <a:t>, </a:t>
            </a:r>
            <a:r>
              <a:rPr lang="es-ES" dirty="0" err="1"/>
              <a:t>Tableau</a:t>
            </a:r>
            <a:r>
              <a:rPr lang="es-ES" dirty="0"/>
              <a:t>, </a:t>
            </a:r>
            <a:r>
              <a:rPr lang="es-ES" dirty="0" err="1"/>
              <a:t>Powerpoint</a:t>
            </a:r>
            <a:r>
              <a:rPr lang="es-ES" dirty="0"/>
              <a:t>/Excel(?), </a:t>
            </a:r>
            <a:r>
              <a:rPr lang="es-ES" dirty="0" err="1"/>
              <a:t>QilkView</a:t>
            </a:r>
            <a:r>
              <a:rPr lang="es-ES" dirty="0"/>
              <a:t>, Google Data Studio.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Lenguajes de programación: </a:t>
            </a:r>
            <a:r>
              <a:rPr lang="es-ES" dirty="0" err="1"/>
              <a:t>Shiny</a:t>
            </a:r>
            <a:r>
              <a:rPr lang="es-ES" dirty="0"/>
              <a:t>(R/Py), </a:t>
            </a:r>
            <a:r>
              <a:rPr lang="es-ES" dirty="0" err="1"/>
              <a:t>Flexdashboard</a:t>
            </a:r>
            <a:r>
              <a:rPr lang="es-ES" dirty="0"/>
              <a:t>(R), </a:t>
            </a:r>
            <a:r>
              <a:rPr lang="es-ES" dirty="0" err="1"/>
              <a:t>Dash</a:t>
            </a:r>
            <a:r>
              <a:rPr lang="es-ES" dirty="0"/>
              <a:t> (Py), </a:t>
            </a:r>
            <a:r>
              <a:rPr lang="es-ES" dirty="0" err="1"/>
              <a:t>Streamlit</a:t>
            </a:r>
            <a:r>
              <a:rPr lang="es-ES" dirty="0"/>
              <a:t>(Py).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Sin embargo, en el curso: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 nos centraremos en la herramientas -en un principio- a menos que consideremos cosas como lo disponible, infraestructura, etc.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La mayoría de las herramientas modernas permite hacer excelentes </a:t>
            </a:r>
            <a:r>
              <a:rPr lang="es-ES" dirty="0" err="1"/>
              <a:t>dashbards</a:t>
            </a:r>
            <a:endParaRPr lang="es-E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Ninguna herramienta por sí sola va a producir visualizaciones efectivas sin que entendamos el qué y a quién está dirigida la visualización.</a:t>
            </a:r>
          </a:p>
        </p:txBody>
      </p:sp>
    </p:spTree>
    <p:extLst>
      <p:ext uri="{BB962C8B-B14F-4D97-AF65-F5344CB8AC3E}">
        <p14:creationId xmlns:p14="http://schemas.microsoft.com/office/powerpoint/2010/main" val="792797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Buenas prácticas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10171766" cy="4194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Elegir el tipo correcto de </a:t>
            </a:r>
            <a:r>
              <a:rPr lang="es-ES" dirty="0" err="1"/>
              <a:t>dashboard</a:t>
            </a:r>
            <a:r>
              <a:rPr lang="es-ES" dirty="0"/>
              <a:t>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Decidir lo que los usuarios realmente necesitan.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Conocer a la audiencia.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Tener en cuenta que se dispone de una página (priorizar)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Incluir elementos de control/filtros aun cuando no sea de tipo analítico.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Especialmente si es demasiado lo que se quiere mostrar.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Drilldown</a:t>
            </a:r>
            <a:r>
              <a:rPr lang="es-ES" dirty="0"/>
              <a:t> es fácil de entender para todos. Cuando los datos son jerárquicos.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KPI en forma destacada.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 de espacio en blanco, cuidar la </a:t>
            </a:r>
            <a:r>
              <a:rPr lang="es-ES" dirty="0" err="1"/>
              <a:t>tipogra</a:t>
            </a:r>
            <a:r>
              <a:rPr lang="en-US" dirty="0"/>
              <a:t>f</a:t>
            </a:r>
            <a:r>
              <a:rPr lang="es-ES" dirty="0" err="1"/>
              <a:t>ía</a:t>
            </a:r>
            <a:r>
              <a:rPr lang="es-ES" dirty="0"/>
              <a:t>/legibilidad.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Redondeos.</a:t>
            </a:r>
          </a:p>
        </p:txBody>
      </p:sp>
    </p:spTree>
    <p:extLst>
      <p:ext uri="{BB962C8B-B14F-4D97-AF65-F5344CB8AC3E}">
        <p14:creationId xmlns:p14="http://schemas.microsoft.com/office/powerpoint/2010/main" val="272591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7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Dashboard 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Rmarkdown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Quarto 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Shiny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Buenas prácticas </a:t>
            </a:r>
            <a:r>
              <a:rPr lang="es-ES" sz="3200" dirty="0"/>
              <a:t>(cont.)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8625187" cy="336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Diseñar el </a:t>
            </a:r>
            <a:r>
              <a:rPr lang="es-ES" dirty="0" err="1"/>
              <a:t>layout</a:t>
            </a:r>
            <a:r>
              <a:rPr lang="es-ES" dirty="0"/>
              <a:t> muy cuidadosamente.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Pueden usarse principios de arquitectura de información (diseñadores de páginas Web)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 de márgenes, espacios en blanco,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Ser consistente en el diseño y en los colores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Usar el tipo correcto de gráfico o visualización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Pensar en distintos dispositivos. Responsivo (</a:t>
            </a:r>
            <a:r>
              <a:rPr lang="es-ES" dirty="0" err="1"/>
              <a:t>css</a:t>
            </a:r>
            <a:r>
              <a:rPr lang="es-ES" dirty="0"/>
              <a:t> </a:t>
            </a:r>
            <a:r>
              <a:rPr lang="es-ES" dirty="0" err="1"/>
              <a:t>frameworks</a:t>
            </a:r>
            <a:r>
              <a:rPr lang="es-ES" dirty="0"/>
              <a:t> responsivos en caso de plataforma web/</a:t>
            </a:r>
            <a:r>
              <a:rPr lang="es-ES" dirty="0" err="1"/>
              <a:t>html</a:t>
            </a:r>
            <a:r>
              <a:rPr lang="es-E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1474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Ejemplos</a:t>
            </a:r>
            <a:endParaRPr lang="es-ES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9670D9-B46C-2A82-DDF4-1CE55702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1818977"/>
            <a:ext cx="8522582" cy="41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2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Ejemplos</a:t>
            </a:r>
            <a:endParaRPr lang="es-ES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F36348-7C28-EFC9-AE65-6452683A4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01" y="1674592"/>
            <a:ext cx="7546622" cy="45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93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Fases de </a:t>
            </a:r>
            <a:r>
              <a:rPr lang="es-ES" sz="3200" b="1" dirty="0" err="1"/>
              <a:t>Desarollo</a:t>
            </a:r>
            <a:endParaRPr lang="es-ES" sz="3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37D1F6B-D335-4FFF-3034-B4EC23CBF992}"/>
              </a:ext>
            </a:extLst>
          </p:cNvPr>
          <p:cNvSpPr txBox="1"/>
          <p:nvPr/>
        </p:nvSpPr>
        <p:spPr>
          <a:xfrm>
            <a:off x="733302" y="1624610"/>
            <a:ext cx="9641187" cy="4287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Definiciones 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LcPeriod"/>
            </a:pPr>
            <a:r>
              <a:rPr lang="es-ES" sz="1400" dirty="0"/>
              <a:t>Identificar los roles (usuarios, fuentes de origen de información).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LcPeriod"/>
            </a:pPr>
            <a:r>
              <a:rPr lang="es-ES" sz="1400" dirty="0"/>
              <a:t>Determinar las principales métricas que interesa mostrar.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 err="1"/>
              <a:t>Prototipear</a:t>
            </a:r>
            <a:endParaRPr lang="es-ES" dirty="0"/>
          </a:p>
          <a:p>
            <a:pPr marL="742950" lvl="1" indent="-285750">
              <a:lnSpc>
                <a:spcPct val="150000"/>
              </a:lnSpc>
              <a:buFont typeface="+mj-lt"/>
              <a:buAutoNum type="romanLcPeriod"/>
            </a:pPr>
            <a:r>
              <a:rPr lang="es-ES" sz="1400" dirty="0"/>
              <a:t>Elegir la mejor visualización para cada una de las métricas.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LcPeriod"/>
            </a:pPr>
            <a:r>
              <a:rPr lang="es-ES" sz="1400" dirty="0"/>
              <a:t>Arreglar todo en un tablero (usar recortes o cosas que se puedan distribuir fácilmente.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LcPeriod"/>
            </a:pPr>
            <a:r>
              <a:rPr lang="es-ES" sz="1400" dirty="0"/>
              <a:t>Construir un prototipo.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LcPeriod"/>
            </a:pPr>
            <a:r>
              <a:rPr lang="es-ES" sz="1400" dirty="0"/>
              <a:t>Obtener </a:t>
            </a:r>
            <a:r>
              <a:rPr lang="es-ES" sz="1400" dirty="0" err="1"/>
              <a:t>feedback</a:t>
            </a:r>
            <a:r>
              <a:rPr lang="es-ES" sz="1400" dirty="0"/>
              <a:t> y volver a iterar.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Construir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LcPeriod"/>
            </a:pPr>
            <a:r>
              <a:rPr lang="es-ES" sz="1400" dirty="0"/>
              <a:t>Obtener los datos necesarios y generar los valores de las métricas.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LcPeriod"/>
            </a:pPr>
            <a:r>
              <a:rPr lang="es-ES" sz="1400" dirty="0"/>
              <a:t>Usar la herramienta de visualización disponible/elegida.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 err="1"/>
              <a:t>Deployar</a:t>
            </a:r>
            <a:r>
              <a:rPr lang="es-ES" dirty="0"/>
              <a:t> (distintos dispositivos, </a:t>
            </a:r>
            <a:r>
              <a:rPr lang="es-ES" dirty="0" err="1"/>
              <a:t>cloud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738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11" y="1441938"/>
            <a:ext cx="11711977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54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s-ES" sz="54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Flexdashboard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683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endParaRPr lang="es-ES" sz="32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37D1F6B-D335-4FFF-3034-B4EC23CBF992}"/>
              </a:ext>
            </a:extLst>
          </p:cNvPr>
          <p:cNvSpPr txBox="1"/>
          <p:nvPr/>
        </p:nvSpPr>
        <p:spPr>
          <a:xfrm>
            <a:off x="733302" y="1624610"/>
            <a:ext cx="8151053" cy="416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Revisar </a:t>
            </a:r>
            <a:r>
              <a:rPr lang="es-ES" dirty="0">
                <a:hlinkClick r:id="rId2"/>
              </a:rPr>
              <a:t>https://garrettgman.github.io/rmarkdown/index.html</a:t>
            </a: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R </a:t>
            </a:r>
            <a:r>
              <a:rPr lang="es-ES" dirty="0" err="1"/>
              <a:t>Markdown</a:t>
            </a:r>
            <a:r>
              <a:rPr lang="es-ES" dirty="0"/>
              <a:t> provee un marco de escritura para ciencia de datos.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Combina tu código, sus resultados y tus comentarios en un archivo </a:t>
            </a:r>
            <a:r>
              <a:rPr lang="es-ES" b="1" dirty="0"/>
              <a:t>.</a:t>
            </a:r>
            <a:r>
              <a:rPr lang="es-ES" b="1" dirty="0" err="1"/>
              <a:t>Rmd</a:t>
            </a:r>
            <a:r>
              <a:rPr lang="es-ES" dirty="0"/>
              <a:t>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Los documentos de R </a:t>
            </a:r>
            <a:r>
              <a:rPr lang="es-ES" dirty="0" err="1"/>
              <a:t>Markdown</a:t>
            </a:r>
            <a:r>
              <a:rPr lang="es-ES" dirty="0"/>
              <a:t> son reproducibles.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Soportan varios formatos de salida tales como </a:t>
            </a:r>
            <a:r>
              <a:rPr lang="es-ES" dirty="0" err="1"/>
              <a:t>PDFs</a:t>
            </a:r>
            <a:r>
              <a:rPr lang="es-ES" dirty="0"/>
              <a:t>, archivos de Word, presentaciones, libros, </a:t>
            </a:r>
            <a:r>
              <a:rPr lang="es-ES" b="1" dirty="0" err="1"/>
              <a:t>dashboards</a:t>
            </a:r>
            <a:r>
              <a:rPr lang="es-ES" dirty="0"/>
              <a:t> y más.</a:t>
            </a:r>
          </a:p>
        </p:txBody>
      </p:sp>
    </p:spTree>
    <p:extLst>
      <p:ext uri="{BB962C8B-B14F-4D97-AF65-F5344CB8AC3E}">
        <p14:creationId xmlns:p14="http://schemas.microsoft.com/office/powerpoint/2010/main" val="352518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Estructura de un .</a:t>
            </a:r>
            <a:r>
              <a:rPr lang="es-E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Rmd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(CTRL+C CTRL+V)</a:t>
            </a:r>
            <a:endParaRPr 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37D1F6B-D335-4FFF-3034-B4EC23CBF992}"/>
              </a:ext>
            </a:extLst>
          </p:cNvPr>
          <p:cNvSpPr txBox="1"/>
          <p:nvPr/>
        </p:nvSpPr>
        <p:spPr>
          <a:xfrm>
            <a:off x="733302" y="1624610"/>
            <a:ext cx="11311941" cy="4453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---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 err="1">
                <a:latin typeface="Consolas" panose="020B0609020204030204" pitchFamily="49" charset="0"/>
              </a:rPr>
              <a:t>title</a:t>
            </a:r>
            <a:r>
              <a:rPr lang="es-ES" sz="1000" dirty="0">
                <a:latin typeface="Consolas" panose="020B0609020204030204" pitchFamily="49" charset="0"/>
              </a:rPr>
              <a:t>: "Tamaño de los diamantes"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date: "2016-08-25"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output: </a:t>
            </a:r>
            <a:r>
              <a:rPr lang="es-ES" sz="1000" dirty="0" err="1">
                <a:latin typeface="Consolas" panose="020B0609020204030204" pitchFamily="49" charset="0"/>
              </a:rPr>
              <a:t>html_document</a:t>
            </a:r>
            <a:endParaRPr lang="es-ES" sz="1000" dirty="0">
              <a:latin typeface="Consolas" panose="020B0609020204030204" pitchFamily="49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---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```{r </a:t>
            </a:r>
            <a:r>
              <a:rPr lang="es-ES" sz="1000" dirty="0" err="1">
                <a:latin typeface="Consolas" panose="020B0609020204030204" pitchFamily="49" charset="0"/>
              </a:rPr>
              <a:t>setup</a:t>
            </a:r>
            <a:r>
              <a:rPr lang="es-ES" sz="1000" dirty="0">
                <a:latin typeface="Consolas" panose="020B0609020204030204" pitchFamily="49" charset="0"/>
              </a:rPr>
              <a:t>, </a:t>
            </a:r>
            <a:r>
              <a:rPr lang="es-ES" sz="1000" dirty="0" err="1">
                <a:latin typeface="Consolas" panose="020B0609020204030204" pitchFamily="49" charset="0"/>
              </a:rPr>
              <a:t>include</a:t>
            </a:r>
            <a:r>
              <a:rPr lang="es-ES" sz="1000" dirty="0">
                <a:latin typeface="Consolas" panose="020B0609020204030204" pitchFamily="49" charset="0"/>
              </a:rPr>
              <a:t> = FALSE}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 err="1">
                <a:latin typeface="Consolas" panose="020B0609020204030204" pitchFamily="49" charset="0"/>
              </a:rPr>
              <a:t>library</a:t>
            </a:r>
            <a:r>
              <a:rPr lang="es-ES" sz="1000" dirty="0">
                <a:latin typeface="Consolas" panose="020B0609020204030204" pitchFamily="49" charset="0"/>
              </a:rPr>
              <a:t>(</a:t>
            </a:r>
            <a:r>
              <a:rPr lang="es-ES" sz="1000" dirty="0" err="1">
                <a:latin typeface="Consolas" panose="020B0609020204030204" pitchFamily="49" charset="0"/>
              </a:rPr>
              <a:t>tidyverse</a:t>
            </a:r>
            <a:r>
              <a:rPr lang="es-ES" sz="1000" dirty="0">
                <a:latin typeface="Consolas" panose="020B0609020204030204" pitchFamily="49" charset="0"/>
              </a:rPr>
              <a:t>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diamantes2 &lt;- </a:t>
            </a:r>
            <a:r>
              <a:rPr lang="es-ES" sz="1000" dirty="0" err="1">
                <a:latin typeface="Consolas" panose="020B0609020204030204" pitchFamily="49" charset="0"/>
              </a:rPr>
              <a:t>filter</a:t>
            </a:r>
            <a:r>
              <a:rPr lang="es-ES" sz="1000" dirty="0">
                <a:latin typeface="Consolas" panose="020B0609020204030204" pitchFamily="49" charset="0"/>
              </a:rPr>
              <a:t>(</a:t>
            </a:r>
            <a:r>
              <a:rPr lang="es-ES" sz="1000" dirty="0" err="1">
                <a:latin typeface="Consolas" panose="020B0609020204030204" pitchFamily="49" charset="0"/>
              </a:rPr>
              <a:t>diamonds</a:t>
            </a:r>
            <a:r>
              <a:rPr lang="es-ES" sz="1000" dirty="0">
                <a:latin typeface="Consolas" panose="020B0609020204030204" pitchFamily="49" charset="0"/>
              </a:rPr>
              <a:t>, </a:t>
            </a:r>
            <a:r>
              <a:rPr lang="es-ES" sz="1000" dirty="0" err="1">
                <a:latin typeface="Consolas" panose="020B0609020204030204" pitchFamily="49" charset="0"/>
              </a:rPr>
              <a:t>carat</a:t>
            </a:r>
            <a:r>
              <a:rPr lang="es-ES" sz="1000" dirty="0">
                <a:latin typeface="Consolas" panose="020B0609020204030204" pitchFamily="49" charset="0"/>
              </a:rPr>
              <a:t> &lt;= 2.5)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```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Existen `r </a:t>
            </a:r>
            <a:r>
              <a:rPr lang="es-ES" sz="1000" dirty="0" err="1">
                <a:latin typeface="Consolas" panose="020B0609020204030204" pitchFamily="49" charset="0"/>
              </a:rPr>
              <a:t>nrow</a:t>
            </a:r>
            <a:r>
              <a:rPr lang="es-ES" sz="1000" dirty="0">
                <a:latin typeface="Consolas" panose="020B0609020204030204" pitchFamily="49" charset="0"/>
              </a:rPr>
              <a:t>(diamantes2)` diamantes.  La **suma** de quilates es: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$$\sum </a:t>
            </a:r>
            <a:r>
              <a:rPr lang="es-ES" sz="1000" dirty="0" err="1">
                <a:latin typeface="Consolas" panose="020B0609020204030204" pitchFamily="49" charset="0"/>
              </a:rPr>
              <a:t>quilate_i</a:t>
            </a:r>
            <a:r>
              <a:rPr lang="es-ES" sz="1000" dirty="0">
                <a:latin typeface="Consolas" panose="020B0609020204030204" pitchFamily="49" charset="0"/>
              </a:rPr>
              <a:t>  = `r </a:t>
            </a:r>
            <a:r>
              <a:rPr lang="es-ES" sz="1000" dirty="0" err="1">
                <a:latin typeface="Consolas" panose="020B0609020204030204" pitchFamily="49" charset="0"/>
              </a:rPr>
              <a:t>scales</a:t>
            </a:r>
            <a:r>
              <a:rPr lang="es-ES" sz="1000" dirty="0">
                <a:latin typeface="Consolas" panose="020B0609020204030204" pitchFamily="49" charset="0"/>
              </a:rPr>
              <a:t>::</a:t>
            </a:r>
            <a:r>
              <a:rPr lang="es-ES" sz="1000" dirty="0" err="1">
                <a:latin typeface="Consolas" panose="020B0609020204030204" pitchFamily="49" charset="0"/>
              </a:rPr>
              <a:t>comma</a:t>
            </a:r>
            <a:r>
              <a:rPr lang="es-ES" sz="1000" dirty="0">
                <a:latin typeface="Consolas" panose="020B0609020204030204" pitchFamily="49" charset="0"/>
              </a:rPr>
              <a:t>(sum(diamantes2$carat))`$$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Gráficamente: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```{r, echo = FALSE, </a:t>
            </a:r>
            <a:r>
              <a:rPr lang="es-ES" sz="1000" dirty="0" err="1">
                <a:latin typeface="Consolas" panose="020B0609020204030204" pitchFamily="49" charset="0"/>
              </a:rPr>
              <a:t>message</a:t>
            </a:r>
            <a:r>
              <a:rPr lang="es-ES" sz="1000" dirty="0">
                <a:latin typeface="Consolas" panose="020B0609020204030204" pitchFamily="49" charset="0"/>
              </a:rPr>
              <a:t>=FALSE}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 err="1">
                <a:latin typeface="Consolas" panose="020B0609020204030204" pitchFamily="49" charset="0"/>
              </a:rPr>
              <a:t>ggplot</a:t>
            </a:r>
            <a:r>
              <a:rPr lang="es-ES" sz="1000" dirty="0">
                <a:latin typeface="Consolas" panose="020B0609020204030204" pitchFamily="49" charset="0"/>
              </a:rPr>
              <a:t>(diamantes2, aes(</a:t>
            </a:r>
            <a:r>
              <a:rPr lang="es-ES" sz="1000" dirty="0" err="1">
                <a:latin typeface="Consolas" panose="020B0609020204030204" pitchFamily="49" charset="0"/>
              </a:rPr>
              <a:t>carat</a:t>
            </a:r>
            <a:r>
              <a:rPr lang="es-ES" sz="1000" dirty="0">
                <a:latin typeface="Consolas" panose="020B0609020204030204" pitchFamily="49" charset="0"/>
              </a:rPr>
              <a:t>)) + </a:t>
            </a:r>
            <a:r>
              <a:rPr lang="es-ES" sz="1000" dirty="0" err="1">
                <a:latin typeface="Consolas" panose="020B0609020204030204" pitchFamily="49" charset="0"/>
              </a:rPr>
              <a:t>geom_histogram</a:t>
            </a:r>
            <a:r>
              <a:rPr lang="es-ES" sz="1000" dirty="0">
                <a:latin typeface="Consolas" panose="020B0609020204030204" pitchFamily="49" charset="0"/>
              </a:rPr>
              <a:t>()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```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Acá algunos diamantes: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```{r, echo=FALSE}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 err="1">
                <a:latin typeface="Consolas" panose="020B0609020204030204" pitchFamily="49" charset="0"/>
              </a:rPr>
              <a:t>knitr</a:t>
            </a:r>
            <a:r>
              <a:rPr lang="es-ES" sz="1000" dirty="0">
                <a:latin typeface="Consolas" panose="020B0609020204030204" pitchFamily="49" charset="0"/>
              </a:rPr>
              <a:t>::</a:t>
            </a:r>
            <a:r>
              <a:rPr lang="es-ES" sz="1000" dirty="0" err="1">
                <a:latin typeface="Consolas" panose="020B0609020204030204" pitchFamily="49" charset="0"/>
              </a:rPr>
              <a:t>kable</a:t>
            </a:r>
            <a:r>
              <a:rPr lang="es-ES" sz="1000" dirty="0">
                <a:latin typeface="Consolas" panose="020B0609020204030204" pitchFamily="49" charset="0"/>
              </a:rPr>
              <a:t>(head(diamantes2, 5))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latin typeface="Consolas" panose="020B0609020204030204" pitchFamily="49" charset="0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2519317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7D1F6B-D335-4FFF-3034-B4EC23CBF992}"/>
              </a:ext>
            </a:extLst>
          </p:cNvPr>
          <p:cNvSpPr txBox="1"/>
          <p:nvPr/>
        </p:nvSpPr>
        <p:spPr>
          <a:xfrm>
            <a:off x="733301" y="1624610"/>
            <a:ext cx="8151053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Contiene tres tipos importantes de contenido: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Un </a:t>
            </a:r>
            <a:r>
              <a:rPr lang="es-ES" b="1" dirty="0"/>
              <a:t>encabezado</a:t>
            </a:r>
            <a:r>
              <a:rPr lang="es-ES" dirty="0"/>
              <a:t> YAML (opcional). Parámetros generales: tipo de documento, autor, fecha, parámetros adicionales.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Los </a:t>
            </a:r>
            <a:r>
              <a:rPr lang="es-ES" b="1" dirty="0" err="1"/>
              <a:t>chunks</a:t>
            </a:r>
            <a:r>
              <a:rPr lang="es-ES" dirty="0"/>
              <a:t> (bloques) de código de R. Estos son pueden tener opciones/argumentos </a:t>
            </a:r>
            <a:r>
              <a:rPr lang="es-ES" dirty="0" err="1"/>
              <a:t>especificos</a:t>
            </a:r>
            <a:r>
              <a:rPr lang="es-ES" dirty="0"/>
              <a:t> para evaluar o mostrar o no el código, tamaño de la salida/output.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Texto </a:t>
            </a:r>
            <a:r>
              <a:rPr lang="es-ES" b="1" dirty="0" err="1"/>
              <a:t>markdown</a:t>
            </a:r>
            <a:r>
              <a:rPr lang="es-ES" dirty="0"/>
              <a:t> mezclado con formateos de texto simple.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Markdown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https://www.markdownguide.org/cheat-sheet/</a:t>
            </a: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Online: </a:t>
            </a:r>
            <a:r>
              <a:rPr lang="es-ES" dirty="0">
                <a:hlinkClick r:id="rId3"/>
              </a:rPr>
              <a:t>https://stackedit.io/app#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39D-91C4-CC20-CBF8-97345893728F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Estructura de un .</a:t>
            </a:r>
            <a:r>
              <a:rPr lang="es-E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Rmd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(cont.)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906982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7D1F6B-D335-4FFF-3034-B4EC23CBF992}"/>
              </a:ext>
            </a:extLst>
          </p:cNvPr>
          <p:cNvSpPr txBox="1"/>
          <p:nvPr/>
        </p:nvSpPr>
        <p:spPr>
          <a:xfrm>
            <a:off x="733301" y="1624610"/>
            <a:ext cx="8151053" cy="4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La siguiente tabla resume que tipo de output remueve cada opción: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39D-91C4-CC20-CBF8-97345893728F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Opciones para los </a:t>
            </a:r>
            <a:r>
              <a:rPr lang="es-E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chunks</a:t>
            </a:r>
            <a:endParaRPr lang="es-ES" sz="2000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C00B7E8-84CE-328C-280D-590E4CDAA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0968"/>
              </p:ext>
            </p:extLst>
          </p:nvPr>
        </p:nvGraphicFramePr>
        <p:xfrm>
          <a:off x="1772359" y="2185799"/>
          <a:ext cx="8647282" cy="3858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326">
                  <a:extLst>
                    <a:ext uri="{9D8B030D-6E8A-4147-A177-3AD203B41FA5}">
                      <a16:colId xmlns:a16="http://schemas.microsoft.com/office/drawing/2014/main" val="182056410"/>
                    </a:ext>
                  </a:extLst>
                </a:gridCol>
                <a:gridCol w="1235326">
                  <a:extLst>
                    <a:ext uri="{9D8B030D-6E8A-4147-A177-3AD203B41FA5}">
                      <a16:colId xmlns:a16="http://schemas.microsoft.com/office/drawing/2014/main" val="661556100"/>
                    </a:ext>
                  </a:extLst>
                </a:gridCol>
                <a:gridCol w="1235326">
                  <a:extLst>
                    <a:ext uri="{9D8B030D-6E8A-4147-A177-3AD203B41FA5}">
                      <a16:colId xmlns:a16="http://schemas.microsoft.com/office/drawing/2014/main" val="1997305168"/>
                    </a:ext>
                  </a:extLst>
                </a:gridCol>
                <a:gridCol w="1235326">
                  <a:extLst>
                    <a:ext uri="{9D8B030D-6E8A-4147-A177-3AD203B41FA5}">
                      <a16:colId xmlns:a16="http://schemas.microsoft.com/office/drawing/2014/main" val="1090318626"/>
                    </a:ext>
                  </a:extLst>
                </a:gridCol>
                <a:gridCol w="1235326">
                  <a:extLst>
                    <a:ext uri="{9D8B030D-6E8A-4147-A177-3AD203B41FA5}">
                      <a16:colId xmlns:a16="http://schemas.microsoft.com/office/drawing/2014/main" val="1899478333"/>
                    </a:ext>
                  </a:extLst>
                </a:gridCol>
                <a:gridCol w="1235326">
                  <a:extLst>
                    <a:ext uri="{9D8B030D-6E8A-4147-A177-3AD203B41FA5}">
                      <a16:colId xmlns:a16="http://schemas.microsoft.com/office/drawing/2014/main" val="1523919712"/>
                    </a:ext>
                  </a:extLst>
                </a:gridCol>
                <a:gridCol w="1235326">
                  <a:extLst>
                    <a:ext uri="{9D8B030D-6E8A-4147-A177-3AD203B41FA5}">
                      <a16:colId xmlns:a16="http://schemas.microsoft.com/office/drawing/2014/main" val="2246631337"/>
                    </a:ext>
                  </a:extLst>
                </a:gridCol>
              </a:tblGrid>
              <a:tr h="48232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Opción</a:t>
                      </a:r>
                      <a:endParaRPr lang="es-CL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u="none" strike="noStrike" dirty="0">
                          <a:effectLst/>
                        </a:rPr>
                        <a:t>Corre código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u="none" strike="noStrike" dirty="0">
                          <a:effectLst/>
                        </a:rPr>
                        <a:t>Muestra código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u="none" strike="noStrike" dirty="0">
                          <a:effectLst/>
                        </a:rPr>
                        <a:t>Salida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u="none" strike="noStrike" dirty="0">
                          <a:effectLst/>
                        </a:rPr>
                        <a:t>Gráficos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u="none" strike="noStrike" dirty="0">
                          <a:effectLst/>
                        </a:rPr>
                        <a:t>Mensajes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Warnings</a:t>
                      </a:r>
                      <a:endParaRPr lang="es-CL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483473"/>
                  </a:ext>
                </a:extLst>
              </a:tr>
              <a:tr h="48232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eval</a:t>
                      </a:r>
                      <a:r>
                        <a:rPr lang="es-CL" sz="1200" b="1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: false</a:t>
                      </a:r>
                      <a:endParaRPr lang="es-CL" sz="1200" b="1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71076"/>
                  </a:ext>
                </a:extLst>
              </a:tr>
              <a:tr h="48232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include</a:t>
                      </a:r>
                      <a:r>
                        <a:rPr lang="es-CL" sz="1200" b="1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: false</a:t>
                      </a:r>
                      <a:endParaRPr lang="es-CL" sz="1200" b="1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040287"/>
                  </a:ext>
                </a:extLst>
              </a:tr>
              <a:tr h="48232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echo: false</a:t>
                      </a:r>
                      <a:endParaRPr lang="es-CL" sz="1400" b="1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953993"/>
                  </a:ext>
                </a:extLst>
              </a:tr>
              <a:tr h="48232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results</a:t>
                      </a:r>
                      <a:r>
                        <a:rPr lang="es-CL" sz="1200" b="1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L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hide</a:t>
                      </a:r>
                      <a:endParaRPr lang="es-CL" sz="1200" b="1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42173"/>
                  </a:ext>
                </a:extLst>
              </a:tr>
              <a:tr h="48232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fig</a:t>
                      </a:r>
                      <a:r>
                        <a:rPr lang="es-CL" sz="1200" b="1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-show: </a:t>
                      </a:r>
                      <a:r>
                        <a:rPr lang="es-CL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hide</a:t>
                      </a:r>
                      <a:endParaRPr lang="es-CL" sz="1200" b="1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99881"/>
                  </a:ext>
                </a:extLst>
              </a:tr>
              <a:tr h="48232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message</a:t>
                      </a:r>
                      <a:r>
                        <a:rPr lang="es-CL" sz="1200" b="1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: false</a:t>
                      </a:r>
                      <a:endParaRPr lang="es-CL" sz="1200" b="1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11872"/>
                  </a:ext>
                </a:extLst>
              </a:tr>
              <a:tr h="48232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warning</a:t>
                      </a:r>
                      <a:r>
                        <a:rPr lang="es-CL" sz="1200" b="1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: false</a:t>
                      </a:r>
                      <a:endParaRPr lang="es-CL" sz="1200" b="1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dirty="0"/>
                        <a:t>X</a:t>
                      </a:r>
                      <a:endParaRPr lang="es-CL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82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957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7D1F6B-D335-4FFF-3034-B4EC23CBF992}"/>
              </a:ext>
            </a:extLst>
          </p:cNvPr>
          <p:cNvSpPr txBox="1"/>
          <p:nvPr/>
        </p:nvSpPr>
        <p:spPr>
          <a:xfrm>
            <a:off x="733301" y="1624610"/>
            <a:ext cx="8151053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Si bien en </a:t>
            </a:r>
            <a:r>
              <a:rPr lang="es-ES" dirty="0" err="1"/>
              <a:t>rmarkdown</a:t>
            </a:r>
            <a:r>
              <a:rPr lang="es-ES" dirty="0"/>
              <a:t> se suele enseñar la de la izquierda, la segunda opción se utiliza en </a:t>
            </a:r>
            <a:r>
              <a:rPr lang="es-ES" b="1" dirty="0" err="1"/>
              <a:t>quarto</a:t>
            </a:r>
            <a:r>
              <a:rPr lang="es-ES" dirty="0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39D-91C4-CC20-CBF8-97345893728F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Definir parámetros en un </a:t>
            </a:r>
            <a:r>
              <a:rPr lang="es-E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chunk</a:t>
            </a:r>
            <a:endParaRPr lang="es-ES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C38C1A-A9D3-1AAA-C9FA-9073E216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01" y="2894266"/>
            <a:ext cx="10166469" cy="24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83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1106890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Marco teórico: Framework de visualización WWH. </a:t>
            </a:r>
            <a:r>
              <a:rPr lang="es-ES" sz="1600" dirty="0" err="1"/>
              <a:t>T.Munzner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HOW: Marcas y Señales, codificación Visual/</a:t>
            </a:r>
            <a:r>
              <a:rPr lang="es-ES" sz="1600" dirty="0" err="1"/>
              <a:t>Grammar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graphics</a:t>
            </a:r>
            <a:r>
              <a:rPr lang="es-ES" sz="1600" dirty="0"/>
              <a:t>/ggplot2, </a:t>
            </a:r>
            <a:r>
              <a:rPr lang="es-ES" sz="1600" dirty="0" err="1"/>
              <a:t>plotnine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Clase práctica “Visualización de Tablas”.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Colores. Buenas Prácticas. Espacio Preguntas Previo Evaluación. </a:t>
            </a:r>
            <a:endParaRPr lang="es-ES" sz="1600" i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Interactividad / </a:t>
            </a:r>
            <a:r>
              <a:rPr lang="es-ES" sz="1600" dirty="0" err="1"/>
              <a:t>HTMLWidgets</a:t>
            </a:r>
            <a:endParaRPr lang="es-E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b="1" dirty="0" err="1"/>
              <a:t>Dashboards</a:t>
            </a:r>
            <a:r>
              <a:rPr lang="es-ES" sz="1600" b="1" dirty="0"/>
              <a:t>. </a:t>
            </a:r>
            <a:r>
              <a:rPr lang="es-ES" sz="1600" b="1" dirty="0" err="1"/>
              <a:t>Flexdashboard</a:t>
            </a:r>
            <a:r>
              <a:rPr lang="es-ES" sz="1600" b="1" dirty="0"/>
              <a:t>, </a:t>
            </a:r>
            <a:r>
              <a:rPr lang="es-ES" sz="1600" b="1" dirty="0" err="1"/>
              <a:t>Shiny</a:t>
            </a:r>
            <a:endParaRPr lang="es-ES" sz="16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Aplicaciones (</a:t>
            </a:r>
            <a:r>
              <a:rPr lang="es-ES" sz="1600" i="1" dirty="0"/>
              <a:t>Visualización modelos Predictivos. Datos espaciales.)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7D1F6B-D335-4FFF-3034-B4EC23CBF992}"/>
              </a:ext>
            </a:extLst>
          </p:cNvPr>
          <p:cNvSpPr txBox="1"/>
          <p:nvPr/>
        </p:nvSpPr>
        <p:spPr>
          <a:xfrm>
            <a:off x="733301" y="1624610"/>
            <a:ext cx="9799232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hlinkClick r:id="rId2"/>
              </a:rPr>
              <a:t>https://garrettgman.github.io/rmarkdown/formats.html</a:t>
            </a: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Documentos: </a:t>
            </a:r>
            <a:r>
              <a:rPr lang="es-ES" dirty="0" err="1"/>
              <a:t>html</a:t>
            </a:r>
            <a:r>
              <a:rPr lang="es-ES" dirty="0"/>
              <a:t>, </a:t>
            </a:r>
            <a:r>
              <a:rPr lang="es-ES" dirty="0" err="1"/>
              <a:t>word</a:t>
            </a:r>
            <a:r>
              <a:rPr lang="es-ES" dirty="0"/>
              <a:t>, </a:t>
            </a:r>
            <a:r>
              <a:rPr lang="es-ES" dirty="0" err="1"/>
              <a:t>pdf</a:t>
            </a:r>
            <a:r>
              <a:rPr lang="es-ES" dirty="0"/>
              <a:t>, y otros.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Slides</a:t>
            </a:r>
            <a:endParaRPr lang="es-E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Xaringan</a:t>
            </a:r>
            <a:r>
              <a:rPr lang="es-ES" dirty="0"/>
              <a:t> </a:t>
            </a:r>
            <a:r>
              <a:rPr lang="es-ES" dirty="0">
                <a:hlinkClick r:id="rId3"/>
              </a:rPr>
              <a:t>https://slides.yihui.org/xaringan/#1</a:t>
            </a:r>
            <a:r>
              <a:rPr lang="es-ES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reavealJS</a:t>
            </a:r>
            <a:r>
              <a:rPr lang="es-ES" dirty="0"/>
              <a:t> </a:t>
            </a:r>
            <a:r>
              <a:rPr lang="es-ES" dirty="0">
                <a:hlinkClick r:id="rId4"/>
              </a:rPr>
              <a:t>https://quarto.org/docs/presentations/revealjs/</a:t>
            </a: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Dashboard</a:t>
            </a:r>
            <a:r>
              <a:rPr lang="es-ES" dirty="0"/>
              <a:t> con </a:t>
            </a:r>
            <a:r>
              <a:rPr lang="es-ES" dirty="0" err="1"/>
              <a:t>flexdashboard</a:t>
            </a:r>
            <a:r>
              <a:rPr lang="es-ES" dirty="0"/>
              <a:t> </a:t>
            </a:r>
            <a:r>
              <a:rPr lang="es-ES" dirty="0">
                <a:hlinkClick r:id="rId5"/>
              </a:rPr>
              <a:t>https://pkgs.rstudio.com/flexdashboard/</a:t>
            </a:r>
            <a:r>
              <a:rPr lang="es-ES" dirty="0"/>
              <a:t>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Libros, páginas web, blogs, </a:t>
            </a:r>
            <a:r>
              <a:rPr lang="es-ES" dirty="0" err="1"/>
              <a:t>etc</a:t>
            </a:r>
            <a:r>
              <a:rPr lang="es-ES" dirty="0"/>
              <a:t>, etc.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39D-91C4-CC20-CBF8-97345893728F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Formatos</a:t>
            </a:r>
            <a:endParaRPr lang="es-ES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73E974F-1159-EADA-0EA0-4E9B8574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7" y="2286000"/>
            <a:ext cx="67532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52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7D1F6B-D335-4FFF-3034-B4EC23CBF992}"/>
              </a:ext>
            </a:extLst>
          </p:cNvPr>
          <p:cNvSpPr txBox="1"/>
          <p:nvPr/>
        </p:nvSpPr>
        <p:spPr>
          <a:xfrm>
            <a:off x="733301" y="1624610"/>
            <a:ext cx="8151053" cy="4610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Si bien en </a:t>
            </a:r>
            <a:r>
              <a:rPr lang="es-ES" b="1" dirty="0"/>
              <a:t>{</a:t>
            </a:r>
            <a:r>
              <a:rPr lang="es-ES" b="1" dirty="0" err="1"/>
              <a:t>rmarkdown</a:t>
            </a:r>
            <a:r>
              <a:rPr lang="es-ES" b="1" dirty="0"/>
              <a:t>}</a:t>
            </a:r>
            <a:r>
              <a:rPr lang="es-ES" dirty="0"/>
              <a:t> está orientado a R, con el paquete </a:t>
            </a:r>
            <a:r>
              <a:rPr lang="es-ES" b="1" dirty="0"/>
              <a:t>{</a:t>
            </a:r>
            <a:r>
              <a:rPr lang="es-ES" b="1" dirty="0" err="1"/>
              <a:t>reticulate</a:t>
            </a:r>
            <a:r>
              <a:rPr lang="es-ES" b="1" dirty="0"/>
              <a:t>}</a:t>
            </a:r>
            <a:r>
              <a:rPr lang="es-ES" dirty="0"/>
              <a:t> podemos ejecutar código Python.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hlinkClick r:id="rId2"/>
              </a:rPr>
              <a:t>https://rstudio.github.io/reticulate/articles/r_markdown.html</a:t>
            </a:r>
            <a:r>
              <a:rPr lang="es-ES" dirty="0"/>
              <a:t>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>
                <a:hlinkClick r:id="rId3"/>
              </a:rPr>
              <a:t>https://quarto.org/docs/tools/jupyter-lab.html</a:t>
            </a: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{</a:t>
            </a:r>
            <a:r>
              <a:rPr lang="es-ES" b="1" dirty="0" err="1"/>
              <a:t>quarto</a:t>
            </a:r>
            <a:r>
              <a:rPr lang="es-ES" b="1" dirty="0"/>
              <a:t>}</a:t>
            </a:r>
            <a:r>
              <a:rPr lang="es-ES" dirty="0"/>
              <a:t> viene con la misión de ser un ambiente integrado para la publicación de documentos con la posibilidad de ejecutar tanto el motor </a:t>
            </a:r>
            <a:r>
              <a:rPr lang="es-ES" dirty="0" err="1"/>
              <a:t>knitr</a:t>
            </a:r>
            <a:r>
              <a:rPr lang="es-ES" dirty="0"/>
              <a:t> (R) o </a:t>
            </a:r>
            <a:r>
              <a:rPr lang="es-ES" dirty="0" err="1"/>
              <a:t>Jupyter</a:t>
            </a:r>
            <a:r>
              <a:rPr lang="es-ES" dirty="0"/>
              <a:t> (</a:t>
            </a:r>
            <a:r>
              <a:rPr lang="es-ES" dirty="0" err="1"/>
              <a:t>python</a:t>
            </a:r>
            <a:r>
              <a:rPr lang="es-ES" dirty="0"/>
              <a:t>), es más simple.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Los dos estás siendo mantenidos y en continuo desarrollo.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39D-91C4-CC20-CBF8-97345893728F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Quarto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074966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7D1F6B-D335-4FFF-3034-B4EC23CBF992}"/>
              </a:ext>
            </a:extLst>
          </p:cNvPr>
          <p:cNvSpPr txBox="1"/>
          <p:nvPr/>
        </p:nvSpPr>
        <p:spPr>
          <a:xfrm>
            <a:off x="733301" y="1624610"/>
            <a:ext cx="8580032" cy="1701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Indicadores financieros: Utiliza </a:t>
            </a:r>
            <a:r>
              <a:rPr lang="es-ES" dirty="0" err="1"/>
              <a:t>github</a:t>
            </a:r>
            <a:r>
              <a:rPr lang="es-ES" dirty="0"/>
              <a:t> </a:t>
            </a:r>
            <a:r>
              <a:rPr lang="es-ES" dirty="0" err="1"/>
              <a:t>actions</a:t>
            </a:r>
            <a:r>
              <a:rPr lang="es-ES" dirty="0"/>
              <a:t> para actualizarse cada día.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url</a:t>
            </a:r>
            <a:r>
              <a:rPr lang="es-ES" dirty="0"/>
              <a:t> </a:t>
            </a:r>
            <a:r>
              <a:rPr lang="es-ES" dirty="0">
                <a:hlinkClick r:id="rId2"/>
              </a:rPr>
              <a:t>https://jkunst.com/indicadores-financieros/</a:t>
            </a: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Repo: https://github.com/jbkunst/indicadores-financieros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39D-91C4-CC20-CBF8-97345893728F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Ejemplos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376710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7D1F6B-D335-4FFF-3034-B4EC23CBF992}"/>
              </a:ext>
            </a:extLst>
          </p:cNvPr>
          <p:cNvSpPr txBox="1"/>
          <p:nvPr/>
        </p:nvSpPr>
        <p:spPr>
          <a:xfrm>
            <a:off x="733300" y="1624610"/>
            <a:ext cx="7767233" cy="4979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Es un formato </a:t>
            </a:r>
            <a:r>
              <a:rPr lang="es-ES" dirty="0" err="1"/>
              <a:t>Rmarkdown</a:t>
            </a:r>
            <a:r>
              <a:rPr lang="es-ES" dirty="0"/>
              <a:t> para presentar contenido en formato de </a:t>
            </a:r>
            <a:r>
              <a:rPr lang="es-ES" dirty="0" err="1"/>
              <a:t>dashboard</a:t>
            </a:r>
            <a:r>
              <a:rPr lang="es-ES" dirty="0"/>
              <a:t>.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/>
              <a:t>Utiliza R </a:t>
            </a:r>
            <a:r>
              <a:rPr lang="es-ES" sz="1600" dirty="0" err="1"/>
              <a:t>Markdown</a:t>
            </a:r>
            <a:r>
              <a:rPr lang="es-ES" sz="1600" dirty="0"/>
              <a:t> para publicar un conjunto de visualizaciones de datos relacionadas como un panel de control.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/>
              <a:t>Incorpora una amplia variedad de componentes, incluidos </a:t>
            </a:r>
            <a:r>
              <a:rPr lang="es-ES" sz="1600" b="1" dirty="0" err="1"/>
              <a:t>HTMLwidgets</a:t>
            </a:r>
            <a:r>
              <a:rPr lang="es-ES" sz="1600" dirty="0"/>
              <a:t>, gráficos de R, datos tabulares, medidores (</a:t>
            </a:r>
            <a:r>
              <a:rPr lang="es-ES" sz="1600" b="1" dirty="0"/>
              <a:t>gauges</a:t>
            </a:r>
            <a:r>
              <a:rPr lang="es-ES" sz="1600" dirty="0"/>
              <a:t>), cuadros de valores (</a:t>
            </a:r>
            <a:r>
              <a:rPr lang="es-ES" sz="1600" b="1" dirty="0" err="1"/>
              <a:t>hero</a:t>
            </a:r>
            <a:r>
              <a:rPr lang="es-ES" sz="1600" b="1" dirty="0"/>
              <a:t> boxes</a:t>
            </a:r>
            <a:r>
              <a:rPr lang="es-ES" sz="1600" dirty="0"/>
              <a:t>).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/>
              <a:t>Especifica diseños basados en filas o columnas: Los componentes se </a:t>
            </a:r>
            <a:r>
              <a:rPr lang="es-ES" sz="1600" b="1" dirty="0"/>
              <a:t>redimensionan</a:t>
            </a:r>
            <a:r>
              <a:rPr lang="es-ES" sz="1600" dirty="0"/>
              <a:t> inteligentemente para llenar el navegador y se adaptan para su visualización en dispositivos móviles.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/>
              <a:t>Crea tableros narrativos para presentar secuencias de visualizaciones y comentarios relacionados.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39D-91C4-CC20-CBF8-97345893728F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32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Flexdashboard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898749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39D-91C4-CC20-CBF8-97345893728F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Flexdashboard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→ Encabezado YAML</a:t>
            </a:r>
            <a:endParaRPr lang="es-ES" sz="2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73FE1B-7A0F-D574-84D6-17CC89F7CCE4}"/>
              </a:ext>
            </a:extLst>
          </p:cNvPr>
          <p:cNvSpPr txBox="1"/>
          <p:nvPr/>
        </p:nvSpPr>
        <p:spPr>
          <a:xfrm>
            <a:off x="1794933" y="1679093"/>
            <a:ext cx="9629419" cy="4582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---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title: "Mi primer dashboard"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author: "DBDC"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date: "20203-08-09"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output: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flexdashboard</a:t>
            </a:r>
            <a:r>
              <a:rPr lang="en-US" sz="1400" dirty="0">
                <a:latin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</a:rPr>
              <a:t>flex_dashboard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    orientation: columns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vertical_layout</a:t>
            </a:r>
            <a:r>
              <a:rPr lang="en-US" sz="1400" dirty="0">
                <a:latin typeface="Consolas" panose="020B0609020204030204" pitchFamily="49" charset="0"/>
              </a:rPr>
              <a:t>: fill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    logo: "</a:t>
            </a:r>
            <a:r>
              <a:rPr lang="en-US" sz="1400" dirty="0" err="1">
                <a:latin typeface="Consolas" panose="020B0609020204030204" pitchFamily="49" charset="0"/>
              </a:rPr>
              <a:t>imag</a:t>
            </a:r>
            <a:r>
              <a:rPr lang="en-US" sz="1400" dirty="0">
                <a:latin typeface="Consolas" panose="020B0609020204030204" pitchFamily="49" charset="0"/>
              </a:rPr>
              <a:t>/logoR.png"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    social: menu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source_code</a:t>
            </a:r>
            <a:r>
              <a:rPr lang="en-US" sz="1400" dirty="0">
                <a:latin typeface="Consolas" panose="020B0609020204030204" pitchFamily="49" charset="0"/>
              </a:rPr>
              <a:t>: embed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    theme: united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---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latin typeface="Consolas" panose="020B0609020204030204" pitchFamily="49" charset="0"/>
              </a:rPr>
              <a:t>… Código R </a:t>
            </a:r>
            <a:r>
              <a:rPr lang="en-US" sz="1400" i="1" dirty="0" err="1">
                <a:latin typeface="Consolas" panose="020B0609020204030204" pitchFamily="49" charset="0"/>
              </a:rPr>
              <a:t>en</a:t>
            </a:r>
            <a:r>
              <a:rPr lang="en-US" sz="1400" i="1" dirty="0">
                <a:latin typeface="Consolas" panose="020B0609020204030204" pitchFamily="49" charset="0"/>
              </a:rPr>
              <a:t> chunks…</a:t>
            </a:r>
            <a:endParaRPr lang="es-ES" sz="14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23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7D1F6B-D335-4FFF-3034-B4EC23CBF992}"/>
              </a:ext>
            </a:extLst>
          </p:cNvPr>
          <p:cNvSpPr txBox="1"/>
          <p:nvPr/>
        </p:nvSpPr>
        <p:spPr>
          <a:xfrm>
            <a:off x="733300" y="1624610"/>
            <a:ext cx="7767233" cy="4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Flex </a:t>
            </a:r>
            <a:r>
              <a:rPr lang="es-ES" dirty="0" err="1"/>
              <a:t>dashboard</a:t>
            </a:r>
            <a:r>
              <a:rPr lang="es-ES" dirty="0"/>
              <a:t> podemos utilizar gato (#) para definir niveles: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39D-91C4-CC20-CBF8-97345893728F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Flexdashboard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→ Esquema</a:t>
            </a:r>
            <a:endParaRPr lang="es-ES" sz="2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73FE1B-7A0F-D574-84D6-17CC89F7CCE4}"/>
              </a:ext>
            </a:extLst>
          </p:cNvPr>
          <p:cNvSpPr txBox="1"/>
          <p:nvPr/>
        </p:nvSpPr>
        <p:spPr>
          <a:xfrm>
            <a:off x="1829281" y="2079799"/>
            <a:ext cx="9629419" cy="423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---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title: "</a:t>
            </a:r>
            <a:r>
              <a:rPr lang="en-US" sz="1400" dirty="0" err="1">
                <a:latin typeface="Consolas" panose="020B0609020204030204" pitchFamily="49" charset="0"/>
              </a:rPr>
              <a:t>Titulo</a:t>
            </a:r>
            <a:r>
              <a:rPr lang="en-US" sz="1400" dirty="0">
                <a:latin typeface="Consolas" panose="020B0609020204030204" pitchFamily="49" charset="0"/>
              </a:rPr>
              <a:t>"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output: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flexdashboard</a:t>
            </a:r>
            <a:r>
              <a:rPr lang="en-US" sz="1400" dirty="0">
                <a:latin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</a:rPr>
              <a:t>flex_dashboard</a:t>
            </a:r>
            <a:endParaRPr lang="en-US" sz="1400" dirty="0">
              <a:latin typeface="Consolas" panose="020B0609020204030204" pitchFamily="49" charset="0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---</a:t>
            </a: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# </a:t>
            </a:r>
            <a:r>
              <a:rPr lang="en-US" sz="1400" dirty="0" err="1">
                <a:latin typeface="Consolas" panose="020B0609020204030204" pitchFamily="49" charset="0"/>
              </a:rPr>
              <a:t>Seccion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Paginas</a:t>
            </a:r>
            <a:r>
              <a:rPr lang="en-US" sz="1400" dirty="0">
                <a:latin typeface="Consolas" panose="020B0609020204030204" pitchFamily="49" charset="0"/>
              </a:rPr>
              <a:t>    </a:t>
            </a: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## </a:t>
            </a:r>
            <a:r>
              <a:rPr lang="en-US" sz="1400" dirty="0" err="1">
                <a:latin typeface="Consolas" panose="020B0609020204030204" pitchFamily="49" charset="0"/>
              </a:rPr>
              <a:t>Columnas</a:t>
            </a:r>
            <a:endParaRPr lang="en-US" sz="1400" dirty="0">
              <a:latin typeface="Consolas" panose="020B0609020204030204" pitchFamily="49" charset="0"/>
            </a:endParaRP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### </a:t>
            </a:r>
            <a:r>
              <a:rPr lang="en-US" sz="1400" dirty="0" err="1">
                <a:latin typeface="Consolas" panose="020B0609020204030204" pitchFamily="49" charset="0"/>
              </a:rPr>
              <a:t>Caja</a:t>
            </a:r>
            <a:r>
              <a:rPr lang="en-US" sz="1400" dirty="0">
                <a:latin typeface="Consolas" panose="020B0609020204030204" pitchFamily="49" charset="0"/>
              </a:rPr>
              <a:t> 1</a:t>
            </a: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### </a:t>
            </a:r>
            <a:r>
              <a:rPr lang="en-US" sz="1400" dirty="0" err="1">
                <a:latin typeface="Consolas" panose="020B0609020204030204" pitchFamily="49" charset="0"/>
              </a:rPr>
              <a:t>Caja</a:t>
            </a:r>
            <a:r>
              <a:rPr lang="en-US" sz="1400" dirty="0">
                <a:latin typeface="Consolas" panose="020B0609020204030204" pitchFamily="49" charset="0"/>
              </a:rPr>
              <a:t> 2 </a:t>
            </a: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nsolas" panose="020B0609020204030204" pitchFamily="49" charset="0"/>
              </a:rPr>
              <a:t>## </a:t>
            </a:r>
            <a:r>
              <a:rPr lang="en-US" sz="1400" dirty="0" err="1">
                <a:latin typeface="Consolas" panose="020B0609020204030204" pitchFamily="49" charset="0"/>
              </a:rPr>
              <a:t>Columna</a:t>
            </a:r>
            <a:r>
              <a:rPr lang="en-US" sz="1400" dirty="0">
                <a:latin typeface="Consolas" panose="020B0609020204030204" pitchFamily="49" charset="0"/>
              </a:rPr>
              <a:t> 2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latin typeface="Consolas" panose="020B0609020204030204" pitchFamily="49" charset="0"/>
              </a:rPr>
              <a:t>### </a:t>
            </a:r>
            <a:r>
              <a:rPr lang="en-US" sz="1400" dirty="0" err="1">
                <a:latin typeface="Consolas" panose="020B0609020204030204" pitchFamily="49" charset="0"/>
              </a:rPr>
              <a:t>Caja</a:t>
            </a:r>
            <a:r>
              <a:rPr lang="en-US" sz="1400" dirty="0">
                <a:latin typeface="Consolas" panose="020B0609020204030204" pitchFamily="49" charset="0"/>
              </a:rPr>
              <a:t> 3</a:t>
            </a:r>
            <a:endParaRPr lang="es-E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23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39D-91C4-CC20-CBF8-97345893728F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Flexdashboard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→ Esquema</a:t>
            </a:r>
            <a:endParaRPr lang="es-ES" sz="2000" dirty="0"/>
          </a:p>
        </p:txBody>
      </p:sp>
      <p:pic>
        <p:nvPicPr>
          <p:cNvPr id="16386" name="Picture 2" descr="yaml">
            <a:extLst>
              <a:ext uri="{FF2B5EF4-FFF2-40B4-BE49-F238E27FC236}">
                <a16:creationId xmlns:a16="http://schemas.microsoft.com/office/drawing/2014/main" id="{B28F9774-7657-0F3F-830F-BF893CBF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06" y="1590340"/>
            <a:ext cx="5869522" cy="466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652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39D-91C4-CC20-CBF8-97345893728F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Rmarkdown</a:t>
            </a:r>
            <a:r>
              <a:rPr lang="es-E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Flexdashboard</a:t>
            </a:r>
            <a:r>
              <a:rPr lang="es-ES" sz="3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→ Ejercicio</a:t>
            </a:r>
            <a:endParaRPr 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06F0DC-44A5-EA9F-9EDC-18DA0287A8DB}"/>
              </a:ext>
            </a:extLst>
          </p:cNvPr>
          <p:cNvSpPr txBox="1"/>
          <p:nvPr/>
        </p:nvSpPr>
        <p:spPr>
          <a:xfrm>
            <a:off x="733300" y="1624610"/>
            <a:ext cx="7767233" cy="2948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Instalar </a:t>
            </a:r>
            <a:r>
              <a:rPr lang="es-ES" dirty="0" err="1"/>
              <a:t>flexdashboard</a:t>
            </a:r>
            <a:r>
              <a:rPr lang="es-ES" dirty="0"/>
              <a:t> en caso que no esté previamente instalado.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Crear un archivo </a:t>
            </a:r>
            <a:r>
              <a:rPr lang="es-ES" dirty="0" err="1"/>
              <a:t>Rmarkdown</a:t>
            </a:r>
            <a:r>
              <a:rPr lang="es-ES" dirty="0"/>
              <a:t>, luego “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Template</a:t>
            </a:r>
            <a:r>
              <a:rPr lang="es-ES" dirty="0"/>
              <a:t>” y buscar </a:t>
            </a:r>
            <a:r>
              <a:rPr lang="es-ES" dirty="0" err="1"/>
              <a:t>flexdashboard</a:t>
            </a:r>
            <a:r>
              <a:rPr lang="es-ES" dirty="0"/>
              <a:t>.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 err="1"/>
              <a:t>Knittear</a:t>
            </a:r>
            <a:r>
              <a:rPr lang="es-ES" dirty="0"/>
              <a:t> el archivo para ver el ejemplo y examinar comportamientos con otras secciones y niveles.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Utilizar los datos de lego para crear un </a:t>
            </a:r>
            <a:r>
              <a:rPr lang="es-ES" dirty="0" err="1"/>
              <a:t>dashboard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242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11" y="1441938"/>
            <a:ext cx="11711977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5400" b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Dashboards</a:t>
            </a:r>
            <a:endParaRPr lang="en-US" sz="54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71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/>
              <a:t>Dashboards</a:t>
            </a:r>
            <a:endParaRPr lang="es-ES" sz="3200" b="1" dirty="0"/>
          </a:p>
        </p:txBody>
      </p:sp>
      <p:pic>
        <p:nvPicPr>
          <p:cNvPr id="1026" name="Picture 2" descr="Diferencias entre un cuadro de mando integral y un dashboard">
            <a:extLst>
              <a:ext uri="{FF2B5EF4-FFF2-40B4-BE49-F238E27FC236}">
                <a16:creationId xmlns:a16="http://schemas.microsoft.com/office/drawing/2014/main" id="{CF1D51D1-6431-4909-0B14-FFD72AFD8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53" y="1792572"/>
            <a:ext cx="3004903" cy="194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shboard de Ventas - Solver">
            <a:extLst>
              <a:ext uri="{FF2B5EF4-FFF2-40B4-BE49-F238E27FC236}">
                <a16:creationId xmlns:a16="http://schemas.microsoft.com/office/drawing/2014/main" id="{78A6C905-C8BA-629D-A7BC-4B2D58C5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67" y="1792572"/>
            <a:ext cx="3457845" cy="194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oosing the right data dashboard to improve decision-making in your  organization - Opendatasoft">
            <a:extLst>
              <a:ext uri="{FF2B5EF4-FFF2-40B4-BE49-F238E27FC236}">
                <a16:creationId xmlns:a16="http://schemas.microsoft.com/office/drawing/2014/main" id="{591184AA-99FF-2A8E-E214-556868409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23" y="1792573"/>
            <a:ext cx="2965070" cy="19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3 Financial dashboard examples based on real companies | Geckoboard">
            <a:extLst>
              <a:ext uri="{FF2B5EF4-FFF2-40B4-BE49-F238E27FC236}">
                <a16:creationId xmlns:a16="http://schemas.microsoft.com/office/drawing/2014/main" id="{1BA917B4-860D-CDD7-F16A-8FB39AD0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53" y="4011572"/>
            <a:ext cx="3004903" cy="16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 dashboard en tiempo real basado en PHP y Bootstrap - Leeway Academy">
            <a:extLst>
              <a:ext uri="{FF2B5EF4-FFF2-40B4-BE49-F238E27FC236}">
                <a16:creationId xmlns:a16="http://schemas.microsoft.com/office/drawing/2014/main" id="{77B8BFA6-9E60-AE4E-7A39-A69D36EAE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515" y="4011572"/>
            <a:ext cx="2786969" cy="16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ctor gratuito plantilla de panel de usuario de interfaz de tablero">
            <a:extLst>
              <a:ext uri="{FF2B5EF4-FFF2-40B4-BE49-F238E27FC236}">
                <a16:creationId xmlns:a16="http://schemas.microsoft.com/office/drawing/2014/main" id="{1ED1454A-4879-2BFA-05FC-1D8852092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878" y="4011572"/>
            <a:ext cx="2537414" cy="16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02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Definición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43C152B-8081-F74E-B15B-582BAFBABCAB}"/>
              </a:ext>
            </a:extLst>
          </p:cNvPr>
          <p:cNvSpPr txBox="1"/>
          <p:nvPr/>
        </p:nvSpPr>
        <p:spPr>
          <a:xfrm>
            <a:off x="733302" y="1624610"/>
            <a:ext cx="11187765" cy="515827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Herramienta de gestión en base a la visualización de información para monitorear, analizar, exponer KPI, datos.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000" i="1" dirty="0"/>
              <a:t>Un </a:t>
            </a:r>
            <a:r>
              <a:rPr lang="es-ES" sz="2000" i="1" dirty="0" err="1"/>
              <a:t>dashboard</a:t>
            </a:r>
            <a:r>
              <a:rPr lang="es-ES" sz="2000" i="1" dirty="0"/>
              <a:t> es una representación visual de la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000" i="1" dirty="0"/>
              <a:t> información más importante necesaria para lograr 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000" i="1" dirty="0"/>
              <a:t>uno o más objetivos; consolidada y dispuesta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000" i="1" dirty="0"/>
              <a:t> en una sola pantalla para que la información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000" i="1" dirty="0"/>
              <a:t> pueda ser monitoreada de un vistazo.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200" b="1" dirty="0"/>
              <a:t>Stephen </a:t>
            </a:r>
            <a:r>
              <a:rPr lang="es-ES" sz="1200" b="1" dirty="0" err="1"/>
              <a:t>Few</a:t>
            </a:r>
            <a:endParaRPr lang="es-ES" sz="1200" b="1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/>
              <a:t>Show Me the Numbers Designing Tables &amp; Graphs to Enlighten</a:t>
            </a:r>
            <a:endParaRPr lang="es-ES" sz="1200" b="1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2000" i="1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2000" i="1" dirty="0"/>
          </a:p>
        </p:txBody>
      </p:sp>
    </p:spTree>
    <p:extLst>
      <p:ext uri="{BB962C8B-B14F-4D97-AF65-F5344CB8AC3E}">
        <p14:creationId xmlns:p14="http://schemas.microsoft.com/office/powerpoint/2010/main" val="24742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Definición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43C152B-8081-F74E-B15B-582BAFBABCAB}"/>
              </a:ext>
            </a:extLst>
          </p:cNvPr>
          <p:cNvSpPr txBox="1"/>
          <p:nvPr/>
        </p:nvSpPr>
        <p:spPr>
          <a:xfrm>
            <a:off x="733302" y="1624610"/>
            <a:ext cx="11187765" cy="87068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Herramienta de gestión en base a la visualización de información para monitorear, analizar, exponer KPI, datos.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AC37F0E-6F2C-939F-E0B8-E94F33E2D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157259"/>
              </p:ext>
            </p:extLst>
          </p:nvPr>
        </p:nvGraphicFramePr>
        <p:xfrm>
          <a:off x="2690820" y="2631412"/>
          <a:ext cx="7068816" cy="3548960"/>
        </p:xfrm>
        <a:graphic>
          <a:graphicData uri="http://schemas.openxmlformats.org/drawingml/2006/table">
            <a:tbl>
              <a:tblPr/>
              <a:tblGrid>
                <a:gridCol w="2498555">
                  <a:extLst>
                    <a:ext uri="{9D8B030D-6E8A-4147-A177-3AD203B41FA5}">
                      <a16:colId xmlns:a16="http://schemas.microsoft.com/office/drawing/2014/main" val="471771310"/>
                    </a:ext>
                  </a:extLst>
                </a:gridCol>
                <a:gridCol w="4570261">
                  <a:extLst>
                    <a:ext uri="{9D8B030D-6E8A-4147-A177-3AD203B41FA5}">
                      <a16:colId xmlns:a16="http://schemas.microsoft.com/office/drawing/2014/main" val="3530118455"/>
                    </a:ext>
                  </a:extLst>
                </a:gridCol>
              </a:tblGrid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Relevancia Personalizada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1050" dirty="0">
                          <a:effectLst/>
                        </a:rPr>
                        <a:t>KPI pertinentes según áreas o procesos.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830196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Visualización Efectiva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dirty="0">
                          <a:effectLst/>
                        </a:rPr>
                        <a:t>Utiliza gráficos y elementos visuales para presentar datos.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440574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Interacción Intuitiva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dirty="0">
                          <a:effectLst/>
                        </a:rPr>
                        <a:t>Permite explorar y filtrar datos de manera sencilla.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348501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Orientación Accionable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dirty="0">
                          <a:effectLst/>
                        </a:rPr>
                        <a:t>Guía acciones para mejorar resultados y tomar decisiones.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052829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Tiempo Real y Actualización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>
                          <a:effectLst/>
                        </a:rPr>
                        <a:t>Muestra datos en tiempo real y actualiza la información.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699438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Diseño Adaptativo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dirty="0">
                          <a:effectLst/>
                        </a:rPr>
                        <a:t>Se ajusta a diferentes dispositivos y tamaños de pantalla.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907216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Usabilidad y Claridad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dirty="0">
                          <a:effectLst/>
                        </a:rPr>
                        <a:t>Diseñado para ser comprensible y fácil de navegar.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391376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Accesibilidad Rápida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dirty="0">
                          <a:effectLst/>
                        </a:rPr>
                        <a:t>Proporciona información clave de manera rápida y accesible.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18626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Organización Lógica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dirty="0">
                          <a:effectLst/>
                        </a:rPr>
                        <a:t>Presenta datos de manera organizada y coherente.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545171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Estética Atractiva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dirty="0">
                          <a:effectLst/>
                        </a:rPr>
                        <a:t>Combina información y diseño de manera agradable.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70662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5C7A451-6C69-A565-6180-BD382F4C9F17}"/>
              </a:ext>
            </a:extLst>
          </p:cNvPr>
          <p:cNvSpPr txBox="1"/>
          <p:nvPr/>
        </p:nvSpPr>
        <p:spPr>
          <a:xfrm>
            <a:off x="9904351" y="3691920"/>
            <a:ext cx="2016716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Características generales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 err="1"/>
              <a:t>Dashboards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08035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Definición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43C152B-8081-F74E-B15B-582BAFBABCAB}"/>
              </a:ext>
            </a:extLst>
          </p:cNvPr>
          <p:cNvSpPr txBox="1"/>
          <p:nvPr/>
        </p:nvSpPr>
        <p:spPr>
          <a:xfrm>
            <a:off x="733302" y="1624610"/>
            <a:ext cx="11187765" cy="87068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Herramienta de gestión en base a la visualización de información para monitorear, analizar, exponer KPI, datos.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AC37F0E-6F2C-939F-E0B8-E94F33E2D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379396"/>
              </p:ext>
            </p:extLst>
          </p:nvPr>
        </p:nvGraphicFramePr>
        <p:xfrm>
          <a:off x="2690820" y="2631412"/>
          <a:ext cx="7068816" cy="3548960"/>
        </p:xfrm>
        <a:graphic>
          <a:graphicData uri="http://schemas.openxmlformats.org/drawingml/2006/table">
            <a:tbl>
              <a:tblPr/>
              <a:tblGrid>
                <a:gridCol w="2498555">
                  <a:extLst>
                    <a:ext uri="{9D8B030D-6E8A-4147-A177-3AD203B41FA5}">
                      <a16:colId xmlns:a16="http://schemas.microsoft.com/office/drawing/2014/main" val="471771310"/>
                    </a:ext>
                  </a:extLst>
                </a:gridCol>
                <a:gridCol w="4570261">
                  <a:extLst>
                    <a:ext uri="{9D8B030D-6E8A-4147-A177-3AD203B41FA5}">
                      <a16:colId xmlns:a16="http://schemas.microsoft.com/office/drawing/2014/main" val="3530118455"/>
                    </a:ext>
                  </a:extLst>
                </a:gridCol>
              </a:tblGrid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0" dirty="0">
                          <a:effectLst/>
                        </a:rPr>
                        <a:t>Relevancia</a:t>
                      </a:r>
                      <a:r>
                        <a:rPr lang="es-CL" sz="1200" b="1" dirty="0">
                          <a:effectLst/>
                        </a:rPr>
                        <a:t> Personalizada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L" sz="105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KPI pertinentes según áreas o procesos.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830196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Visualización </a:t>
                      </a:r>
                      <a:r>
                        <a:rPr lang="es-CL" sz="1200" b="0" dirty="0">
                          <a:effectLst/>
                        </a:rPr>
                        <a:t>Efectiva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Utiliza gráficos y elementos visuales para presentar datos.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440574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Interacción </a:t>
                      </a:r>
                      <a:r>
                        <a:rPr lang="es-CL" sz="1200" b="0" dirty="0">
                          <a:effectLst/>
                        </a:rPr>
                        <a:t>Intuitiva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Permite explorar y filtrar datos de manera sencilla.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348501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Orientación Accionable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Guía acciones para mejorar resultados y tomar decisiones.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052829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Tiempo Real y Actualización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Muestra datos en tiempo real y actualiza la información.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699438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dirty="0">
                          <a:effectLst/>
                        </a:rPr>
                        <a:t>Diseño Adaptativo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Se ajusta a diferentes dispositivos y tamaños de pantalla.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907216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Usabilidad y Claridad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Diseñado para ser comprensible y fácil de navegar.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391376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Accesibilidad Rápida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Proporciona información clave de manera rápida y accesible.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18626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Organización Lógica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Presenta datos de manera organizada y coherente.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545171"/>
                  </a:ext>
                </a:extLst>
              </a:tr>
              <a:tr h="354896">
                <a:tc>
                  <a:txBody>
                    <a:bodyPr/>
                    <a:lstStyle/>
                    <a:p>
                      <a:pPr algn="ctr" fontAlgn="base"/>
                      <a:r>
                        <a:rPr lang="es-CL" sz="120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Estética Atractiva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50" b="0" dirty="0"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Combina información y diseño de manera agradable.</a:t>
                      </a:r>
                    </a:p>
                  </a:txBody>
                  <a:tcPr marL="35091" marR="35091" marT="17546" marB="1754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7066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D3BA416-4949-15A5-A272-B0EC4373D25C}"/>
              </a:ext>
            </a:extLst>
          </p:cNvPr>
          <p:cNvSpPr txBox="1"/>
          <p:nvPr/>
        </p:nvSpPr>
        <p:spPr>
          <a:xfrm>
            <a:off x="-28614" y="3429000"/>
            <a:ext cx="2126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/>
              <a:t>¡Detalles a demanda!</a:t>
            </a:r>
            <a:endParaRPr lang="es-CL" sz="12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EF19428-A039-8EE7-F8CD-F1DF5F5C5AA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97762" y="3559805"/>
            <a:ext cx="410463" cy="769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4B7A987-033B-7CD4-3907-DE1EE799761C}"/>
              </a:ext>
            </a:extLst>
          </p:cNvPr>
          <p:cNvSpPr txBox="1"/>
          <p:nvPr/>
        </p:nvSpPr>
        <p:spPr>
          <a:xfrm>
            <a:off x="9904351" y="3691920"/>
            <a:ext cx="2016716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Características generales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b="1" dirty="0" err="1"/>
              <a:t>Dashboards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459573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3"/>
            <a:ext cx="1034956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 err="1"/>
              <a:t>Dashbard</a:t>
            </a:r>
            <a:r>
              <a:rPr lang="es-ES" sz="3200" dirty="0"/>
              <a:t>:</a:t>
            </a:r>
            <a:r>
              <a:rPr lang="es-ES" sz="3200" b="1" dirty="0"/>
              <a:t> Tipo según Enfoques/Propósitos</a:t>
            </a:r>
            <a:endParaRPr lang="es-ES" sz="20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10025009" cy="461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Estratégico/General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Resumen efectivo de alto nivel del desempeño del negocio -</a:t>
            </a:r>
            <a:r>
              <a:rPr lang="es-ES" sz="1600" b="1" dirty="0" err="1"/>
              <a:t>KPIs</a:t>
            </a:r>
            <a:r>
              <a:rPr lang="es-ES" sz="1600" dirty="0"/>
              <a:t>-. Estado del negocio contra las metas.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Tendencias, proyecciones largo plazo. </a:t>
            </a:r>
          </a:p>
          <a:p>
            <a:pPr>
              <a:lnSpc>
                <a:spcPct val="150000"/>
              </a:lnSpc>
            </a:pPr>
            <a:r>
              <a:rPr lang="es-ES" b="1" dirty="0"/>
              <a:t>Operacional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Monitoreo procesos y operación del negocio.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Desempeño actual, orientados a la acción.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/>
              <a:t>Actualización</a:t>
            </a:r>
            <a:r>
              <a:rPr lang="es-ES" sz="1600" dirty="0"/>
              <a:t> más inmediata (Real time o </a:t>
            </a:r>
            <a:r>
              <a:rPr lang="es-ES" sz="1600" dirty="0" err="1"/>
              <a:t>near</a:t>
            </a:r>
            <a:r>
              <a:rPr lang="es-ES" sz="1600" dirty="0"/>
              <a:t> real time).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Analítico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Foco en exploración </a:t>
            </a:r>
            <a:r>
              <a:rPr lang="es-ES" sz="1600" b="1" dirty="0"/>
              <a:t>interactiva</a:t>
            </a:r>
            <a:r>
              <a:rPr lang="es-ES" sz="1600" dirty="0"/>
              <a:t> de muchos datos.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Permiten investigar tendencias predecir resultados, descubrir.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/>
              <a:t>Visualización</a:t>
            </a:r>
            <a:r>
              <a:rPr lang="es-ES" sz="1600" dirty="0"/>
              <a:t> </a:t>
            </a:r>
            <a:r>
              <a:rPr lang="es-ES" sz="1600" dirty="0" err="1"/>
              <a:t>adhoc,particular</a:t>
            </a:r>
            <a:r>
              <a:rPr lang="es-ES" sz="1600" dirty="0"/>
              <a:t>, avanzada.</a:t>
            </a:r>
          </a:p>
        </p:txBody>
      </p:sp>
    </p:spTree>
    <p:extLst>
      <p:ext uri="{BB962C8B-B14F-4D97-AF65-F5344CB8AC3E}">
        <p14:creationId xmlns:p14="http://schemas.microsoft.com/office/powerpoint/2010/main" val="31234366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5724</TotalTime>
  <Words>1993</Words>
  <Application>Microsoft Office PowerPoint</Application>
  <PresentationFormat>Panorámica</PresentationFormat>
  <Paragraphs>291</Paragraphs>
  <Slides>37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Arial</vt:lpstr>
      <vt:lpstr>Calibri</vt:lpstr>
      <vt:lpstr>Century Gothic</vt:lpstr>
      <vt:lpstr>Consolas</vt:lpstr>
      <vt:lpstr>Tema de Office</vt:lpstr>
      <vt:lpstr>Presentación de PowerPoint</vt:lpstr>
      <vt:lpstr>Presentación de PowerPoint</vt:lpstr>
      <vt:lpstr>Programa </vt:lpstr>
      <vt:lpstr>Dashboards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Rmarkdown/Flexdashboard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44</cp:revision>
  <dcterms:created xsi:type="dcterms:W3CDTF">2022-01-17T15:11:25Z</dcterms:created>
  <dcterms:modified xsi:type="dcterms:W3CDTF">2023-08-09T22:30:06Z</dcterms:modified>
</cp:coreProperties>
</file>